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870" r:id="rId2"/>
    <p:sldId id="1880" r:id="rId3"/>
    <p:sldId id="1871" r:id="rId4"/>
    <p:sldId id="1872" r:id="rId5"/>
    <p:sldId id="1873" r:id="rId6"/>
    <p:sldId id="1874" r:id="rId7"/>
    <p:sldId id="1875" r:id="rId8"/>
    <p:sldId id="1877" r:id="rId9"/>
    <p:sldId id="1879" r:id="rId10"/>
    <p:sldId id="1878" r:id="rId11"/>
    <p:sldId id="1876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6" userDrawn="1">
          <p15:clr>
            <a:srgbClr val="A4A3A4"/>
          </p15:clr>
        </p15:guide>
        <p15:guide id="2" pos="664" userDrawn="1">
          <p15:clr>
            <a:srgbClr val="A4A3A4"/>
          </p15:clr>
        </p15:guide>
        <p15:guide id="3" pos="3886" userDrawn="1">
          <p15:clr>
            <a:srgbClr val="A4A3A4"/>
          </p15:clr>
        </p15:guide>
        <p15:guide id="4" orient="horz" pos="2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83A"/>
    <a:srgbClr val="A5E5F9"/>
    <a:srgbClr val="F484E7"/>
    <a:srgbClr val="196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85461" autoAdjust="0"/>
  </p:normalViewPr>
  <p:slideViewPr>
    <p:cSldViewPr snapToGrid="0" showGuides="1">
      <p:cViewPr varScale="1">
        <p:scale>
          <a:sx n="67" d="100"/>
          <a:sy n="67" d="100"/>
        </p:scale>
        <p:origin x="216" y="67"/>
      </p:cViewPr>
      <p:guideLst>
        <p:guide orient="horz" pos="796"/>
        <p:guide pos="664"/>
        <p:guide pos="3886"/>
        <p:guide orient="horz" pos="20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1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53933-9D02-48D1-90FA-A28EA704F7A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9DDEE-29F9-4842-8329-986F530CA3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29CB0-00BB-4DF9-ACAA-BA8F8B8C24AC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1BD5E-73B1-4A13-AACC-011A61718E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3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77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29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33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3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2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0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15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0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1BD5E-73B1-4A13-AACC-011A61718E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52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397" y="0"/>
            <a:ext cx="12192397" cy="6858297"/>
          </a:xfrm>
          <a:prstGeom prst="rect">
            <a:avLst/>
          </a:prstGeom>
        </p:spPr>
      </p:pic>
      <p:grpSp>
        <p:nvGrpSpPr>
          <p:cNvPr id="13" name="组合 12"/>
          <p:cNvGrpSpPr/>
          <p:nvPr userDrawn="1"/>
        </p:nvGrpSpPr>
        <p:grpSpPr>
          <a:xfrm>
            <a:off x="0" y="1736674"/>
            <a:ext cx="12192000" cy="2013435"/>
            <a:chOff x="0" y="1963271"/>
            <a:chExt cx="9144000" cy="1786838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3627545"/>
              <a:ext cx="9144000" cy="122564"/>
            </a:xfrm>
            <a:prstGeom prst="rect">
              <a:avLst/>
            </a:prstGeom>
            <a:solidFill>
              <a:srgbClr val="196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0" y="1963271"/>
              <a:ext cx="9144000" cy="1532812"/>
            </a:xfrm>
            <a:prstGeom prst="rect">
              <a:avLst/>
            </a:prstGeom>
            <a:gradFill>
              <a:gsLst>
                <a:gs pos="0">
                  <a:srgbClr val="2085E1"/>
                </a:gs>
                <a:gs pos="100000">
                  <a:srgbClr val="1967A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000658" y="564338"/>
            <a:ext cx="6190684" cy="663787"/>
          </a:xfrm>
          <a:prstGeom prst="rect">
            <a:avLst/>
          </a:prstGeom>
        </p:spPr>
      </p:pic>
      <p:sp>
        <p:nvSpPr>
          <p:cNvPr id="11" name="Subtitle 2"/>
          <p:cNvSpPr txBox="1"/>
          <p:nvPr userDrawn="1"/>
        </p:nvSpPr>
        <p:spPr>
          <a:xfrm>
            <a:off x="3524250" y="5017825"/>
            <a:ext cx="5143500" cy="97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963271"/>
            <a:ext cx="9144000" cy="1527452"/>
          </a:xfrm>
        </p:spPr>
        <p:txBody>
          <a:bodyPr anchor="ctr">
            <a:normAutofit/>
          </a:bodyPr>
          <a:lstStyle>
            <a:lvl1pPr mar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4800" b="1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99272"/>
            <a:ext cx="9144000" cy="125852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/>
          <a:srcRect l="19240"/>
          <a:stretch>
            <a:fillRect/>
          </a:stretch>
        </p:blipFill>
        <p:spPr>
          <a:xfrm>
            <a:off x="-1" y="0"/>
            <a:ext cx="12207393" cy="9881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7" y="56895"/>
            <a:ext cx="845334" cy="8453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>
            <a:normAutofit/>
          </a:bodyPr>
          <a:lstStyle>
            <a:lvl1pPr marL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3200" b="1" kern="1200" dirty="0">
                <a:solidFill>
                  <a:srgbClr val="1967A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6363"/>
            <a:ext cx="10515600" cy="4800600"/>
          </a:xfrm>
        </p:spPr>
        <p:txBody>
          <a:bodyPr/>
          <a:lstStyle>
            <a:lvl1pPr marL="228600" indent="-228600">
              <a:defRPr lang="zh-CN" altLang="en-US" sz="2800" b="1" kern="0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>
              <a:buClr>
                <a:srgbClr val="1967A7"/>
              </a:buClr>
              <a:buFont typeface="Wingdings" panose="05000000000000000000" pitchFamily="2" charset="2"/>
              <a:buChar char="Ø"/>
              <a:defRPr b="1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buClr>
                <a:srgbClr val="1967A7"/>
              </a:buCl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buClr>
                <a:srgbClr val="1967A7"/>
              </a:buCl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buClr>
                <a:srgbClr val="1967A7"/>
              </a:buCl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marL="34290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1967A7"/>
              </a:buClr>
              <a:buSzPct val="100000"/>
              <a:buFont typeface="Wingdings" panose="05000000000000000000" pitchFamily="2" charset="2"/>
              <a:buChar char="Q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76363"/>
            <a:ext cx="5181600" cy="4800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76363"/>
            <a:ext cx="5181600" cy="48006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hqprint"/>
          <a:srcRect l="19240"/>
          <a:stretch>
            <a:fillRect/>
          </a:stretch>
        </p:blipFill>
        <p:spPr>
          <a:xfrm>
            <a:off x="-1" y="0"/>
            <a:ext cx="12207393" cy="9881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7" y="56895"/>
            <a:ext cx="845334" cy="8453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9240"/>
          <a:stretch>
            <a:fillRect/>
          </a:stretch>
        </p:blipFill>
        <p:spPr>
          <a:xfrm>
            <a:off x="-1" y="0"/>
            <a:ext cx="12207393" cy="9881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7" y="56895"/>
            <a:ext cx="845334" cy="8453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hqprint"/>
          <a:srcRect l="19240"/>
          <a:stretch>
            <a:fillRect/>
          </a:stretch>
        </p:blipFill>
        <p:spPr>
          <a:xfrm>
            <a:off x="-1" y="0"/>
            <a:ext cx="12207393" cy="9881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067" y="56895"/>
            <a:ext cx="845334" cy="84533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2" cy="988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76363"/>
            <a:ext cx="10515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67A7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第二级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67A7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第三级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67A7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第四级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967A7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D513A-C5E6-496B-BFDB-94C19DA3C267}" type="datetimeFigureOut">
              <a:rPr lang="zh-CN" altLang="en-US" smtClean="0"/>
              <a:t>2023/3/19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AF7B-4B49-4327-807B-DE169C38D7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marL="0" algn="l" defTabSz="914400" rtl="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lang="zh-CN" altLang="en-US" sz="3200" b="1" kern="1200" dirty="0">
          <a:solidFill>
            <a:srgbClr val="1967A7"/>
          </a:solidFill>
          <a:latin typeface="微软雅黑" panose="020B0503020204020204" charset="-122"/>
          <a:ea typeface="微软雅黑" panose="020B0503020204020204" charset="-122"/>
          <a:cs typeface="+mn-ea"/>
        </a:defRPr>
      </a:lvl1pPr>
    </p:titleStyle>
    <p:bodyStyle>
      <a:lvl1pPr marL="342900" indent="-3429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>
          <a:srgbClr val="1967A7"/>
        </a:buClr>
        <a:buSzPct val="100000"/>
        <a:buFont typeface="Wingdings" panose="05000000000000000000" pitchFamily="2" charset="2"/>
        <a:buChar char="Q"/>
        <a:defRPr lang="zh-CN" altLang="en-US" sz="2800" b="1" kern="0" dirty="0" smtClean="0">
          <a:solidFill>
            <a:prstClr val="black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400" b="1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20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altLang="en-US" sz="18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基本原理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C2DBCB9C-D2E3-6B9B-AD49-3E8BBD477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使用窗函数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核函数</a:t>
                </a:r>
                <a:r>
                  <a:rPr lang="en-US" altLang="zh-CN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估计概率密度</a:t>
                </a:r>
                <a:endParaRPr lang="en-US" altLang="zh-CN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定义反映观测样本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处概率密度估计贡献的窗函数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𝑘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满足：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𝒙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处的概率密度估计为：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常用窗函数</a:t>
                </a: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C2DBCB9C-D2E3-6B9B-AD49-3E8BBD477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  <a:blipFill>
                <a:blip r:embed="rId3"/>
                <a:stretch>
                  <a:fillRect l="-1011" t="-2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170ED5-A89B-9EF6-03D0-7F1F9746B297}"/>
                  </a:ext>
                </a:extLst>
              </p:cNvPr>
              <p:cNvSpPr txBox="1"/>
              <p:nvPr/>
            </p:nvSpPr>
            <p:spPr>
              <a:xfrm>
                <a:off x="4501877" y="1869112"/>
                <a:ext cx="3188245" cy="818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170ED5-A89B-9EF6-03D0-7F1F9746B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877" y="1869112"/>
                <a:ext cx="3188245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5C50AD-E8DB-B829-2345-889AD5AE56BE}"/>
                  </a:ext>
                </a:extLst>
              </p:cNvPr>
              <p:cNvSpPr txBox="1"/>
              <p:nvPr/>
            </p:nvSpPr>
            <p:spPr>
              <a:xfrm>
                <a:off x="4958968" y="3097933"/>
                <a:ext cx="231339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45C50AD-E8DB-B829-2345-889AD5AE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968" y="3097933"/>
                <a:ext cx="2313390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890DB2-FCBF-3F3E-454A-42405DBD1477}"/>
                  </a:ext>
                </a:extLst>
              </p:cNvPr>
              <p:cNvSpPr txBox="1"/>
              <p:nvPr/>
            </p:nvSpPr>
            <p:spPr>
              <a:xfrm>
                <a:off x="1564360" y="4843518"/>
                <a:ext cx="3395352" cy="78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𝑗</m:t>
                                      </m:r>
                                    </m:sup>
                                  </m:s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0, </m:t>
                              </m:r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others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0890DB2-FCBF-3F3E-454A-42405DBD1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360" y="4843518"/>
                <a:ext cx="3395352" cy="7801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FD4D54-A0F8-F82C-5380-0EB611FFFD65}"/>
                  </a:ext>
                </a:extLst>
              </p:cNvPr>
              <p:cNvSpPr txBox="1"/>
              <p:nvPr/>
            </p:nvSpPr>
            <p:spPr>
              <a:xfrm>
                <a:off x="5078964" y="4947713"/>
                <a:ext cx="2883545" cy="571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𝒙</m:t>
                                      </m:r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4FD4D54-A0F8-F82C-5380-0EB611FF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964" y="4947713"/>
                <a:ext cx="2883545" cy="5717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04E717-6501-5E4F-ABAA-C6754F8D0A7F}"/>
                  </a:ext>
                </a:extLst>
              </p:cNvPr>
              <p:cNvSpPr txBox="1"/>
              <p:nvPr/>
            </p:nvSpPr>
            <p:spPr>
              <a:xfrm>
                <a:off x="8081761" y="4947713"/>
                <a:ext cx="2535309" cy="572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dirty="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𝒙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,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𝒙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&lt;</m:t>
                              </m:r>
                              <m:r>
                                <a:rPr lang="zh-CN" altLang="en-US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0, </m:t>
                              </m:r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others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404E717-6501-5E4F-ABAA-C6754F8D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761" y="4947713"/>
                <a:ext cx="2535309" cy="572914"/>
              </a:xfrm>
              <a:prstGeom prst="rect">
                <a:avLst/>
              </a:prstGeom>
              <a:blipFill>
                <a:blip r:embed="rId8"/>
                <a:stretch>
                  <a:fillRect t="-179787" b="-264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E210B4A-39D2-E49C-8D4B-4C17DC703684}"/>
              </a:ext>
            </a:extLst>
          </p:cNvPr>
          <p:cNvSpPr txBox="1"/>
          <p:nvPr/>
        </p:nvSpPr>
        <p:spPr>
          <a:xfrm>
            <a:off x="2733847" y="57172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方窗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21F82F-049F-B43C-E9F3-DC6AF1F1292F}"/>
              </a:ext>
            </a:extLst>
          </p:cNvPr>
          <p:cNvSpPr txBox="1"/>
          <p:nvPr/>
        </p:nvSpPr>
        <p:spPr>
          <a:xfrm>
            <a:off x="6052019" y="57172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高斯窗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AF3FE-1B7A-626A-9F52-C6B4E29DE2ED}"/>
              </a:ext>
            </a:extLst>
          </p:cNvPr>
          <p:cNvSpPr txBox="1"/>
          <p:nvPr/>
        </p:nvSpPr>
        <p:spPr>
          <a:xfrm>
            <a:off x="9021487" y="57172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超球窗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方法应用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84EB6E1A-F0C4-23D9-7138-5C50B4FBC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模拟图片异常区域检测</a:t>
                </a:r>
                <a:endParaRPr lang="en-US" altLang="zh-CN" baseline="30000" dirty="0">
                  <a:solidFill>
                    <a:schemeClr val="accent1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数据生成策略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首先从均匀分布中采样生成图片背景；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然后，随机选择若干矩形区域插入高斯异常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检测策略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假设：异常点处灰度值出现的概率密度相较正常区域低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使用方窗函数计算各像素点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三维特征</a:t>
                </a:r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pixel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pixel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y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gray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value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]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密度值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设置阈值判定每个像素点是否为异常点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2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84EB6E1A-F0C4-23D9-7138-5C50B4FB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  <a:blipFill>
                <a:blip r:embed="rId3"/>
                <a:stretch>
                  <a:fillRect l="-1011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C4B74307-2B14-2F96-CAB8-A58FBAA2E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348" y="3007360"/>
            <a:ext cx="1229448" cy="12294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16527DE-F9AB-63CA-9139-6B1E0182A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477" y="2997200"/>
            <a:ext cx="1231200" cy="123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DAB7A9-BEE1-15E6-FC01-AAABA8881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358" y="3007360"/>
            <a:ext cx="1234519" cy="12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/>
              <a:t>方法应用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4F573DB-F7A5-E372-6E77-E6A592D35A6B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模拟图片异常区域检测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A37369-072D-13CE-DECB-777341DF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577"/>
            <a:ext cx="4349566" cy="21747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EDCC8-F2B2-4319-276D-E5D76F64F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89" y="1584577"/>
            <a:ext cx="4348800" cy="217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31C946-9347-CFD4-A235-22E65E122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00" y="1584577"/>
            <a:ext cx="4348800" cy="217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A8F0F1-1E5E-5BBC-D806-2DB8CF745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" y="3637663"/>
            <a:ext cx="4348800" cy="217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C3952B-B7DA-AD6C-971D-B8D08027C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90" y="3637663"/>
            <a:ext cx="4348799" cy="217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3F34B6-118F-57DE-9135-7A853820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30" y="3637663"/>
            <a:ext cx="4348800" cy="217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2FC485-8662-5C19-E407-77BBEAF8D4B8}"/>
              </a:ext>
            </a:extLst>
          </p:cNvPr>
          <p:cNvSpPr txBox="1"/>
          <p:nvPr/>
        </p:nvSpPr>
        <p:spPr>
          <a:xfrm>
            <a:off x="3671520" y="5629481"/>
            <a:ext cx="4842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11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使用 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Parzen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窗对均匀分布背景中的高斯异常进行检测</a:t>
            </a:r>
          </a:p>
        </p:txBody>
      </p:sp>
    </p:spTree>
    <p:extLst>
      <p:ext uri="{BB962C8B-B14F-4D97-AF65-F5344CB8AC3E}">
        <p14:creationId xmlns:p14="http://schemas.microsoft.com/office/powerpoint/2010/main" val="191752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实现结果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5E39DD7-2C58-1E26-4EE9-86861161B029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随机生成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数据，分别采用方窗函数和高斯窗函数估计密度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估计结果影响因素：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窗宽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、样本数等</a:t>
            </a:r>
          </a:p>
          <a:p>
            <a:pPr lvl="1"/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CC606C-A535-BAE4-3B13-B85D453C13E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744465"/>
            <a:ext cx="6207725" cy="2520000"/>
            <a:chOff x="1031779" y="2181561"/>
            <a:chExt cx="10251859" cy="415850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2FCC9FD-7927-0563-18AD-AFD36D166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79" y="4223266"/>
              <a:ext cx="5292000" cy="21168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63D45AD-DFA7-AFDD-A1B8-0544A9A8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38" y="4223266"/>
              <a:ext cx="5292000" cy="21168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DE4F0FC-EBA7-D3B1-8CF3-F001FA382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86" y="2181804"/>
              <a:ext cx="5291393" cy="211655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0A63E50-064C-648E-2314-3480C1DA15C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638" y="2181561"/>
              <a:ext cx="5292000" cy="211680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76F38F5-BCF3-FD71-24ED-F7CEBBDA3BAC}"/>
              </a:ext>
            </a:extLst>
          </p:cNvPr>
          <p:cNvSpPr txBox="1"/>
          <p:nvPr/>
        </p:nvSpPr>
        <p:spPr>
          <a:xfrm>
            <a:off x="564180" y="5406253"/>
            <a:ext cx="4980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1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方窗函数在不同窗宽下对一组一维数据分布的估计结果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F072460-8C78-2D9A-3BCC-D50B96E8CE22}"/>
              </a:ext>
            </a:extLst>
          </p:cNvPr>
          <p:cNvGrpSpPr>
            <a:grpSpLocks noChangeAspect="1"/>
          </p:cNvGrpSpPr>
          <p:nvPr/>
        </p:nvGrpSpPr>
        <p:grpSpPr>
          <a:xfrm>
            <a:off x="5964083" y="2744465"/>
            <a:ext cx="6206087" cy="2520000"/>
            <a:chOff x="1033200" y="2181600"/>
            <a:chExt cx="10249200" cy="415800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2A8DF5E-18B8-9D86-B021-B348EDD5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4222800"/>
              <a:ext cx="5292000" cy="21168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D10E97F-5DFB-CC14-2509-DFEBFF25D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2181600"/>
              <a:ext cx="5292000" cy="21168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1F6EDFC9-3FB6-FEAB-5B68-F1220048E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2181600"/>
              <a:ext cx="5292000" cy="21168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79A3D9D-7ABC-B4A0-0552-14B7FCD7E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4222800"/>
              <a:ext cx="5292000" cy="2116800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82E6F0FD-9688-CDB1-C542-33F7CD65E2D4}"/>
              </a:ext>
            </a:extLst>
          </p:cNvPr>
          <p:cNvSpPr txBox="1"/>
          <p:nvPr/>
        </p:nvSpPr>
        <p:spPr>
          <a:xfrm>
            <a:off x="6646970" y="5406253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2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高斯窗函数在不同窗宽下对一组一维数据分布的估计结果</a:t>
            </a:r>
          </a:p>
        </p:txBody>
      </p:sp>
    </p:spTree>
    <p:extLst>
      <p:ext uri="{BB962C8B-B14F-4D97-AF65-F5344CB8AC3E}">
        <p14:creationId xmlns:p14="http://schemas.microsoft.com/office/powerpoint/2010/main" val="297183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实现结果</a:t>
            </a:r>
            <a:endParaRPr lang="en-US" altLang="zh-CN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0BE62A3-ED66-C361-EA25-DE2DC2875D71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随机生成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数据，分别采用方窗函数和高斯窗函数估计密度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估计结果影响因素：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窗宽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、样本数等</a:t>
            </a:r>
          </a:p>
          <a:p>
            <a:pPr lvl="1"/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4B8136-9798-0F40-E87E-E77BB0159D9B}"/>
              </a:ext>
            </a:extLst>
          </p:cNvPr>
          <p:cNvSpPr txBox="1"/>
          <p:nvPr/>
        </p:nvSpPr>
        <p:spPr>
          <a:xfrm>
            <a:off x="847771" y="5680043"/>
            <a:ext cx="480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3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方窗函数在不同窗宽下对一组二维数据分布的估计结果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98EF06-AE5B-49E7-A351-514CB27BBAFA}"/>
              </a:ext>
            </a:extLst>
          </p:cNvPr>
          <p:cNvGrpSpPr/>
          <p:nvPr/>
        </p:nvGrpSpPr>
        <p:grpSpPr>
          <a:xfrm>
            <a:off x="304799" y="2690080"/>
            <a:ext cx="5501407" cy="2989963"/>
            <a:chOff x="2128425" y="2123629"/>
            <a:chExt cx="7935150" cy="431267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AF15157-9A0A-BF70-C1AE-39B5D33EA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63" y="2123762"/>
              <a:ext cx="2246400" cy="22464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14C24E8-111C-4F18-150C-2FCD3EFE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175" y="2123762"/>
              <a:ext cx="2246400" cy="22464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DA478A6-18D0-D31D-6587-43C1BF2B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567" y="4189908"/>
              <a:ext cx="2246400" cy="22464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0BC9B7-3028-52BA-DA8E-654193BA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6279" y="4189908"/>
              <a:ext cx="2246400" cy="22464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A47DD7B-B2AB-CD5E-A68D-9E58ADC6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425" y="2123629"/>
              <a:ext cx="2246666" cy="2246666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BEECE2-05E5-8AD3-DD4E-FC91EB5914AA}"/>
              </a:ext>
            </a:extLst>
          </p:cNvPr>
          <p:cNvGrpSpPr>
            <a:grpSpLocks noChangeAspect="1"/>
          </p:cNvGrpSpPr>
          <p:nvPr/>
        </p:nvGrpSpPr>
        <p:grpSpPr>
          <a:xfrm>
            <a:off x="6400802" y="2689261"/>
            <a:ext cx="5502699" cy="2991600"/>
            <a:chOff x="2128425" y="2123629"/>
            <a:chExt cx="7933575" cy="431317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FBB77AD-DB34-2730-39F9-EF6AAB1C1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425" y="2123629"/>
              <a:ext cx="2246666" cy="224666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86561DE-D7D4-496A-FCED-CC857F79D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000" y="4190400"/>
              <a:ext cx="2246400" cy="22464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1355DE1-A1B6-51CA-3554-D93379A8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200" y="2124000"/>
              <a:ext cx="2246400" cy="22464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D7E53AD-242D-93EE-6859-8F5E477B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600" y="2124000"/>
              <a:ext cx="2246400" cy="22464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727E2D8-4972-8533-9790-69441FE88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4190400"/>
              <a:ext cx="2246400" cy="22464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01B8DCB-2AFF-B6BC-EEEF-733DEFC2364E}"/>
              </a:ext>
            </a:extLst>
          </p:cNvPr>
          <p:cNvSpPr txBox="1"/>
          <p:nvPr/>
        </p:nvSpPr>
        <p:spPr>
          <a:xfrm>
            <a:off x="6536505" y="5677487"/>
            <a:ext cx="5112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4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高斯窗函数在不同窗宽下对一组二维数据分布的估计结果</a:t>
            </a:r>
          </a:p>
        </p:txBody>
      </p:sp>
    </p:spTree>
    <p:extLst>
      <p:ext uri="{BB962C8B-B14F-4D97-AF65-F5344CB8AC3E}">
        <p14:creationId xmlns:p14="http://schemas.microsoft.com/office/powerpoint/2010/main" val="67135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实现结果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0B3F6D6-7B66-FC0C-740C-50C0B3A1C057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随机生成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数据，分别采用方窗函数和高斯窗函数估计密度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估计结果影响因素：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、窗宽、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样本数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</a:p>
          <a:p>
            <a:pPr lvl="1"/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F53CF6-A5E3-12CE-FFC3-90A0BA76152B}"/>
              </a:ext>
            </a:extLst>
          </p:cNvPr>
          <p:cNvSpPr txBox="1"/>
          <p:nvPr/>
        </p:nvSpPr>
        <p:spPr>
          <a:xfrm>
            <a:off x="798401" y="5406253"/>
            <a:ext cx="5166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5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方窗函数在不同样本数下对一组一维数据分布的估计结果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201797-926E-0CD4-69B9-3C7FA5608D3B}"/>
              </a:ext>
            </a:extLst>
          </p:cNvPr>
          <p:cNvSpPr txBox="1"/>
          <p:nvPr/>
        </p:nvSpPr>
        <p:spPr>
          <a:xfrm>
            <a:off x="6573844" y="5406253"/>
            <a:ext cx="5197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6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高斯窗函数在不同样本数下对一组一维数据分布的估计结果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9FE7156-2049-3082-FE9F-DFD52B0CD37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743200"/>
            <a:ext cx="6211636" cy="2520000"/>
            <a:chOff x="1033200" y="2181600"/>
            <a:chExt cx="10249200" cy="41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FDBFBE6-500B-D1A1-4445-9C14CBBB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4222800"/>
              <a:ext cx="5292000" cy="2116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AF66A8C-B298-64B2-145C-1F173E49A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4222800"/>
              <a:ext cx="5292000" cy="2116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943B3A-FE1C-4201-4D71-16D68FA9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2181600"/>
              <a:ext cx="5292000" cy="21168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BF7A789-3C47-9C89-E6DA-5DF65382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2181600"/>
              <a:ext cx="5292000" cy="21168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18A85C-698D-1C94-7055-484B782D44B4}"/>
              </a:ext>
            </a:extLst>
          </p:cNvPr>
          <p:cNvGrpSpPr>
            <a:grpSpLocks noChangeAspect="1"/>
          </p:cNvGrpSpPr>
          <p:nvPr/>
        </p:nvGrpSpPr>
        <p:grpSpPr>
          <a:xfrm>
            <a:off x="5965200" y="2743200"/>
            <a:ext cx="6211636" cy="2520000"/>
            <a:chOff x="1033200" y="2181600"/>
            <a:chExt cx="10249200" cy="4158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E66593-DB20-63A3-7B9E-B6E76E00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4222800"/>
              <a:ext cx="5292000" cy="21168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2983C9-047E-E66F-01D0-E9F586D2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4222800"/>
              <a:ext cx="5292000" cy="21168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1F7FA66-0249-5577-4879-61942A37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00" y="2181600"/>
              <a:ext cx="5292000" cy="21168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4C7FD00-DE81-B5F8-0047-478DFE36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400" y="2181600"/>
              <a:ext cx="5292000" cy="211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60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实现结果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E98616C5-55EC-18DA-8901-3D99B05C01A6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随机生成 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、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2D </a:t>
            </a:r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数据，分别采用方窗函数和高斯窗函数估计密度</a:t>
            </a:r>
            <a:endParaRPr lang="en-US" altLang="zh-CN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估计结果影响因素：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窗函数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、窗宽、</a:t>
            </a:r>
            <a:r>
              <a:rPr lang="zh-CN" altLang="en-US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样本数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</a:p>
          <a:p>
            <a:pPr lvl="1"/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6A12B-8574-4BCB-8C92-3FEED890A62B}"/>
              </a:ext>
            </a:extLst>
          </p:cNvPr>
          <p:cNvSpPr txBox="1"/>
          <p:nvPr/>
        </p:nvSpPr>
        <p:spPr>
          <a:xfrm>
            <a:off x="772056" y="5677487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7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方窗函数在不同样本数下对一组二维数据分布的估计结果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1E3930-8F9C-23AD-846D-4A6C9213FDF5}"/>
              </a:ext>
            </a:extLst>
          </p:cNvPr>
          <p:cNvSpPr txBox="1"/>
          <p:nvPr/>
        </p:nvSpPr>
        <p:spPr>
          <a:xfrm>
            <a:off x="6516121" y="5677487"/>
            <a:ext cx="5301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8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高斯窗函数在不同样本数下对一组二维数据分布的估计结果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1F1284-AEC9-6EE2-F710-EA222CE577D9}"/>
              </a:ext>
            </a:extLst>
          </p:cNvPr>
          <p:cNvGrpSpPr/>
          <p:nvPr/>
        </p:nvGrpSpPr>
        <p:grpSpPr>
          <a:xfrm>
            <a:off x="304799" y="2689200"/>
            <a:ext cx="5502001" cy="2991600"/>
            <a:chOff x="304799" y="2689200"/>
            <a:chExt cx="5502001" cy="29916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8FE6D3F-4433-CF75-8169-C6FC846C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" y="2690080"/>
              <a:ext cx="1557604" cy="155760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5AAC8BD-3141-AEF3-A1DD-64E50327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00" y="2689200"/>
              <a:ext cx="1558800" cy="1558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DFC83FA-29CA-657C-959C-9454653F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000" y="2689200"/>
              <a:ext cx="1558800" cy="15588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8877BD1-931F-8BFE-4A31-41A114996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00" y="4122000"/>
              <a:ext cx="1558800" cy="15588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051C2B7-DF32-7F0C-0CB5-B6DEDA054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0" y="4122000"/>
              <a:ext cx="1558800" cy="1558800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5704D4-6833-C976-CCB5-50A828C3FE1B}"/>
              </a:ext>
            </a:extLst>
          </p:cNvPr>
          <p:cNvGrpSpPr/>
          <p:nvPr/>
        </p:nvGrpSpPr>
        <p:grpSpPr>
          <a:xfrm>
            <a:off x="6400802" y="2689200"/>
            <a:ext cx="5504398" cy="2991600"/>
            <a:chOff x="6400802" y="2689200"/>
            <a:chExt cx="5504398" cy="29916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A98D7F-0502-88A4-D5B5-62DD7D12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2" y="2689261"/>
              <a:ext cx="1558279" cy="155828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8E0703C-9DCD-5478-B98F-4D50DE3C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000" y="2689200"/>
              <a:ext cx="1558800" cy="15588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92A6AC5-A801-93FF-C430-36B46F06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6400" y="2689200"/>
              <a:ext cx="1558800" cy="15588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A41700-98F3-81C9-3AD0-18D43B0F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000" y="4122000"/>
              <a:ext cx="1558800" cy="15588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A9CBBEC-B67A-8667-7456-002AC4357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2000" y="4122000"/>
              <a:ext cx="1558800" cy="1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925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827EF07B-FE45-C070-3CBC-EC81C73BFC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考虑数据的低维流形结构</a:t>
                </a:r>
                <a:r>
                  <a:rPr lang="en-US" altLang="zh-CN" baseline="300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[1]</a:t>
                </a: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全局一致的协方差矩阵 → 自适应构造的协方差矩阵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𝒦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代表权重值，一种特殊情况为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近邻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权重：</a:t>
                </a: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827EF07B-FE45-C070-3CBC-EC81C73BF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  <a:blipFill>
                <a:blip r:embed="rId3"/>
                <a:stretch>
                  <a:fillRect l="-1011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E35DE17-252F-37C2-9C71-F5DC09F71675}"/>
              </a:ext>
            </a:extLst>
          </p:cNvPr>
          <p:cNvSpPr txBox="1"/>
          <p:nvPr/>
        </p:nvSpPr>
        <p:spPr>
          <a:xfrm>
            <a:off x="2417429" y="6121207"/>
            <a:ext cx="7357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Vincent P,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Manifold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windows[J]. Advances in neural information processing systems, 2002, 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5E5D35-F21B-CFC0-ABE8-A7F6DA6E4039}"/>
              </a:ext>
            </a:extLst>
          </p:cNvPr>
          <p:cNvGrpSpPr/>
          <p:nvPr/>
        </p:nvGrpSpPr>
        <p:grpSpPr>
          <a:xfrm>
            <a:off x="652174" y="2011800"/>
            <a:ext cx="5611020" cy="883399"/>
            <a:chOff x="3028950" y="2000250"/>
            <a:chExt cx="5611020" cy="883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3E4ED86-BEA5-02F0-D848-75A7B0161763}"/>
                    </a:ext>
                  </a:extLst>
                </p:cNvPr>
                <p:cNvSpPr txBox="1"/>
                <p:nvPr/>
              </p:nvSpPr>
              <p:spPr>
                <a:xfrm>
                  <a:off x="3028950" y="2000250"/>
                  <a:ext cx="2635914" cy="871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4CBE4219-34D1-5C4A-CB90-F07C5EDC4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950" y="2000250"/>
                  <a:ext cx="2635914" cy="8712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220B153A-FA2D-3DD7-7F1A-0552F933DE27}"/>
                    </a:ext>
                  </a:extLst>
                </p:cNvPr>
                <p:cNvSpPr txBox="1"/>
                <p:nvPr/>
              </p:nvSpPr>
              <p:spPr>
                <a:xfrm>
                  <a:off x="5953081" y="2012385"/>
                  <a:ext cx="2686889" cy="871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𝒩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60E799C4-7C5C-23B2-7933-F727FBB1B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081" y="2012385"/>
                  <a:ext cx="2686889" cy="8712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34A530A-1E11-63C2-D505-3508364227C9}"/>
                </a:ext>
              </a:extLst>
            </p:cNvPr>
            <p:cNvSpPr txBox="1"/>
            <p:nvPr/>
          </p:nvSpPr>
          <p:spPr>
            <a:xfrm>
              <a:off x="5525293" y="2251216"/>
              <a:ext cx="45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→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B4B1CC-C25C-2452-9275-D6D2ACA01FAF}"/>
                  </a:ext>
                </a:extLst>
              </p:cNvPr>
              <p:cNvSpPr txBox="1"/>
              <p:nvPr/>
            </p:nvSpPr>
            <p:spPr>
              <a:xfrm>
                <a:off x="6241091" y="2080169"/>
                <a:ext cx="5788701" cy="758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𝒩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zh-CN" altLang="en-US" b="1" i="0" smtClean="0">
                          <a:latin typeface="Cambria Math" panose="02040503050406030204" pitchFamily="18" charset="0"/>
                        </a:rPr>
                        <m:t>𝛍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b="1" i="0" smtClean="0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b="1" smtClean="0"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B4B1CC-C25C-2452-9275-D6D2ACA01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091" y="2080169"/>
                <a:ext cx="5788701" cy="758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7A896D-6CC9-DBAE-2199-518D57A5FCCB}"/>
                  </a:ext>
                </a:extLst>
              </p:cNvPr>
              <p:cNvSpPr txBox="1"/>
              <p:nvPr/>
            </p:nvSpPr>
            <p:spPr>
              <a:xfrm>
                <a:off x="3430947" y="3043740"/>
                <a:ext cx="4865819" cy="829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9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D7A896D-6CC9-DBAE-2199-518D57A5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947" y="3043740"/>
                <a:ext cx="4865819" cy="8294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B3F6F86-4E91-1FB2-24C1-516BF9E6865A}"/>
                  </a:ext>
                </a:extLst>
              </p:cNvPr>
              <p:cNvSpPr txBox="1"/>
              <p:nvPr/>
            </p:nvSpPr>
            <p:spPr>
              <a:xfrm>
                <a:off x="4044123" y="5002476"/>
                <a:ext cx="4097532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𝒦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neighbors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B3F6F86-4E91-1FB2-24C1-516BF9E68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123" y="5002476"/>
                <a:ext cx="4097532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65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FDCA761-21B4-2F61-6846-2C21663A62F8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考虑数据的低维流形结构</a:t>
            </a:r>
            <a:r>
              <a:rPr lang="en-US" altLang="zh-CN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[1]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全局一致的协方差矩阵 → 自适应构造的协方差矩阵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24EE5A-3C39-47AD-3439-54A81D8F39FD}"/>
              </a:ext>
            </a:extLst>
          </p:cNvPr>
          <p:cNvSpPr txBox="1"/>
          <p:nvPr/>
        </p:nvSpPr>
        <p:spPr>
          <a:xfrm>
            <a:off x="2417429" y="6121207"/>
            <a:ext cx="7357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Vincent P,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Y. Manifold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windows[J]. Advances in neural information processing systems, 2002, 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EDA639-439F-282F-9671-AFEA769B9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60" y="1971245"/>
            <a:ext cx="3741425" cy="3741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26D693-3E9D-1ACE-AA9B-59E4F3134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72" y="1971757"/>
            <a:ext cx="3740400" cy="374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513D26-BC02-13DC-F82D-FE4B4B9749FF}"/>
              </a:ext>
            </a:extLst>
          </p:cNvPr>
          <p:cNvSpPr txBox="1"/>
          <p:nvPr/>
        </p:nvSpPr>
        <p:spPr>
          <a:xfrm>
            <a:off x="3892497" y="5608904"/>
            <a:ext cx="4347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9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普通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Parzen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窗与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Manifold 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Parzen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窗估计结果对比</a:t>
            </a:r>
          </a:p>
        </p:txBody>
      </p:sp>
    </p:spTree>
    <p:extLst>
      <p:ext uri="{BB962C8B-B14F-4D97-AF65-F5344CB8AC3E}">
        <p14:creationId xmlns:p14="http://schemas.microsoft.com/office/powerpoint/2010/main" val="290253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93A3441D-6134-415B-6FAE-B965686D19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加速密度估计过程</a:t>
                </a:r>
                <a:r>
                  <a:rPr lang="en-US" altLang="zh-CN" baseline="300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[2]</a:t>
                </a:r>
              </a:p>
              <a:p>
                <a:pPr lvl="1"/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使用所有训练样本计算密度 → 使用数据类簇计算密度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给定阈值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，将距离不超过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的训练样本视为一个类簇；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计算所有类簇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𝒮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的均值向量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和协方差矩阵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marL="1371600" lvl="2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新样本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的密度估计为：</a:t>
                </a:r>
                <a:endPara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估计过程的时间复杂度：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𝑁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分别为训练、测试样本数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2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2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/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93A3441D-6134-415B-6FAE-B965686D1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1045937"/>
                <a:ext cx="10860833" cy="5299587"/>
              </a:xfrm>
              <a:prstGeom prst="rect">
                <a:avLst/>
              </a:prstGeom>
              <a:blipFill>
                <a:blip r:embed="rId3"/>
                <a:stretch>
                  <a:fillRect l="-1011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5ADD94-4161-2FF8-57FD-137BD419EB38}"/>
                  </a:ext>
                </a:extLst>
              </p:cNvPr>
              <p:cNvSpPr txBox="1"/>
              <p:nvPr/>
            </p:nvSpPr>
            <p:spPr>
              <a:xfrm>
                <a:off x="3667963" y="3095628"/>
                <a:ext cx="1864741" cy="800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5ADD94-4161-2FF8-57FD-137BD419E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63" y="3095628"/>
                <a:ext cx="1864741" cy="800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93BCD0-7402-0887-2B8B-E80F862A950B}"/>
                  </a:ext>
                </a:extLst>
              </p:cNvPr>
              <p:cNvSpPr txBox="1"/>
              <p:nvPr/>
            </p:nvSpPr>
            <p:spPr>
              <a:xfrm>
                <a:off x="5708957" y="3095628"/>
                <a:ext cx="3559051" cy="800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93BCD0-7402-0887-2B8B-E80F862A9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957" y="3095628"/>
                <a:ext cx="3559051" cy="800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26AF50-241C-369E-0EB7-EF6248775488}"/>
                  </a:ext>
                </a:extLst>
              </p:cNvPr>
              <p:cNvSpPr txBox="1"/>
              <p:nvPr/>
            </p:nvSpPr>
            <p:spPr>
              <a:xfrm>
                <a:off x="4616908" y="4527431"/>
                <a:ext cx="2943370" cy="895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𝑝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𝐱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𝒮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26AF50-241C-369E-0EB7-EF6248775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908" y="4527431"/>
                <a:ext cx="2943370" cy="895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C902A7BE-3EB3-2FE9-2180-D98B8BFD602A}"/>
              </a:ext>
            </a:extLst>
          </p:cNvPr>
          <p:cNvSpPr txBox="1"/>
          <p:nvPr/>
        </p:nvSpPr>
        <p:spPr>
          <a:xfrm>
            <a:off x="843121" y="6121207"/>
            <a:ext cx="1050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Wang X, Tino P,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Fardal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A, et al. Fast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density estimator[A]. 2009 International Joint Conference on Neural Networks[C]. IEEE, 2009: 3267-3274.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1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983468" y="1"/>
            <a:ext cx="10370331" cy="988133"/>
          </a:xfrm>
        </p:spPr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0E73BFC4-4189-1218-432B-B9C9734507E0}"/>
              </a:ext>
            </a:extLst>
          </p:cNvPr>
          <p:cNvSpPr txBox="1">
            <a:spLocks/>
          </p:cNvSpPr>
          <p:nvPr/>
        </p:nvSpPr>
        <p:spPr>
          <a:xfrm>
            <a:off x="662473" y="1045937"/>
            <a:ext cx="10860833" cy="529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加速密度估计过程</a:t>
            </a:r>
            <a:r>
              <a:rPr lang="en-US" altLang="zh-CN" baseline="300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[2]</a:t>
            </a:r>
          </a:p>
          <a:p>
            <a:pPr lvl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使用所有训练样本计算密度 → 使用数据类簇计算密度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57D082-12FC-73D8-72CD-9BBBFE6AB07E}"/>
              </a:ext>
            </a:extLst>
          </p:cNvPr>
          <p:cNvSpPr txBox="1"/>
          <p:nvPr/>
        </p:nvSpPr>
        <p:spPr>
          <a:xfrm>
            <a:off x="843121" y="6121207"/>
            <a:ext cx="10505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Wang X, Tino P,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Fardal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A, et al. Fast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parzen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window density estimator[A]. 2009 International Joint Conference on Neural Networks[C]. IEEE, 2009: 3267-3274.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C1233-3D73-F06C-1F7D-2E654B04E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00" y="1972800"/>
            <a:ext cx="3740400" cy="374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6B22AC-6B1D-3F36-8771-739B53069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600" y="1972800"/>
            <a:ext cx="3740400" cy="374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629B62-7CCD-5F40-F2EC-76B711A4C2EE}"/>
              </a:ext>
            </a:extLst>
          </p:cNvPr>
          <p:cNvSpPr txBox="1"/>
          <p:nvPr/>
        </p:nvSpPr>
        <p:spPr>
          <a:xfrm>
            <a:off x="3519908" y="5609161"/>
            <a:ext cx="5145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 10 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普通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Parzen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窗与</a:t>
            </a:r>
            <a:r>
              <a:rPr lang="en-US" altLang="zh-CN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Fast </a:t>
            </a:r>
            <a:r>
              <a:rPr lang="en-US" altLang="zh-CN" sz="1400" b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Parzen</a:t>
            </a:r>
            <a:r>
              <a:rPr lang="zh-CN" altLang="en-US" sz="14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窗估计时间与估计误差对比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7184049-FD7C-E03D-7A1A-C03260FFCD07}"/>
                  </a:ext>
                </a:extLst>
              </p:cNvPr>
              <p:cNvSpPr txBox="1"/>
              <p:nvPr/>
            </p:nvSpPr>
            <p:spPr>
              <a:xfrm>
                <a:off x="9521648" y="3491717"/>
                <a:ext cx="2383986" cy="702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Test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Test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7184049-FD7C-E03D-7A1A-C03260FFC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48" y="3491717"/>
                <a:ext cx="2383986" cy="702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820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mQ0ZGMzNWI1NTc5N2Q4NTkyNGU2ZDM2NmM5NTgyNjYifQ=="/>
  <p:tag name="KSO_WPP_MARK_KEY" val="04d28721-ee79-48b0-b2a1-d8f27d9b9d9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826</Words>
  <Application>Microsoft Office PowerPoint</Application>
  <PresentationFormat>宽屏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黑体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基本原理</vt:lpstr>
      <vt:lpstr>实现结果</vt:lpstr>
      <vt:lpstr>实现结果</vt:lpstr>
      <vt:lpstr>实现结果</vt:lpstr>
      <vt:lpstr>实现结果</vt:lpstr>
      <vt:lpstr>改进方法</vt:lpstr>
      <vt:lpstr>改进方法</vt:lpstr>
      <vt:lpstr>改进方法</vt:lpstr>
      <vt:lpstr>改进方法</vt:lpstr>
      <vt:lpstr>方法应用</vt:lpstr>
      <vt:lpstr>方法应用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HG oask</cp:lastModifiedBy>
  <cp:revision>801</cp:revision>
  <dcterms:created xsi:type="dcterms:W3CDTF">2018-01-08T09:34:00Z</dcterms:created>
  <dcterms:modified xsi:type="dcterms:W3CDTF">2023-03-19T05:13:59Z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5538371377BC476C9346E9C0DA6CFEA2</vt:lpwstr>
  </property>
</Properties>
</file>